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84" r:id="rId5"/>
    <p:sldId id="285" r:id="rId6"/>
    <p:sldId id="282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13.1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88 24575,'83'1'0,"90"-3"0,-100-11 0,-54 8 0,0 1 0,22-1 0,26 2 0,-37 4 0,-1-3 0,0 0 0,0-2 0,0 0 0,40-14 0,-50 12-227,-1 0-1,1 2 1,0 0-1,0 1 1,34-1-1,-29 3-6598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30.5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24575,'1358'0'-1365,"-1333"0"-5461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31.7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24575,'982'0'-1365,"-958"0"-5461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33.4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32 24575,'347'-18'0,"-195"7"0,183 9 0,-156 4 0,-151-2-1365,-4 0-5461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36.4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24575,'4'0'0,"1"1"0,-1 0 0,0 0 0,0 0 0,1 1 0,-1 0 0,0 0 0,-1 0 0,6 3 0,14 6 0,102 26 0,-14-5 0,-80-23 0,50 8 0,-24-5 0,-14-6 0,-1-1 0,1-3 0,76-4 0,-30 0 0,-63 0-59,1-1-1,-1-2 0,0-1 1,43-14-1,-32 8-1007,-17 7-5759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8:23.2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14.7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30 24575,'725'0'0,"-707"-1"0,0-1 0,-1-1 0,22-5 0,-18 3 0,38-4 0,54 7-1365,-88 3-5461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16.5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59 24575,'465'0'0,"-449"-1"0,0-1 0,-1 0 0,22-6 0,30-5 0,34-2 94,21-1-1553,-97 15-5367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18.4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89 24575,'48'0'0,"0"1"0,1-2 0,-1-2 0,61-12 0,57-15 0,-83 21 0,-62 9 0,-1-2 0,1-1 0,20-5 0,-21 2-455,1 2 0,36-3 0,-34 6-6371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20.5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24575,'122'0'0,"127"18"0,-4 11 0,-154-20-94,148-6 0,-151-4-1083,-58 1-5649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22.8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24575,'194'15'0,"-5"0"0,266-16-1365,-430 1-5461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24.3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24575,'810'0'-1365,"-786"0"-5461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27.0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31 24575,'4'1'0,"0"-1"0,-1 1 0,1 0 0,0 1 0,-1-1 0,1 0 0,2 3 0,23 7 0,24-5 0,0-2 0,101-5 0,-52-1 0,15 4 0,123-5 0,-121-22 0,-27 10 53,-56 8-762,63-4 0,-74 11-6117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04T00:37:29.2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24575,'1416'0'-1365,"-1391"0"-5461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4F82C-DCDE-4EDD-8096-F6DCD2A48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0F800-8A23-4AB9-B513-542F93F3C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CAA26-6B2B-40D0-9851-E6E32011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6A09F-BC7E-4F2E-B445-E88695C1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AD8DD-0D63-48E3-A3C2-E03D667C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13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69E30-D908-46E1-808C-F346B99FF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FBE01C-5D24-4319-AEAD-2303FDB68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D87F9-DD61-4E0A-9D84-80D706E09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F88C8-E1C5-403E-B62F-399020C9F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3F0A4-B479-42FE-9E5B-882B0163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1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F36479-E66F-48E0-97F4-E4823F18F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29708E-137F-4E3A-8383-AE0F06265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BF6A4-8197-4823-87DA-325825D19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B6BFA-1899-49DC-9123-93EA53CE8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FE9DB-B273-4423-9B04-8A1DC67F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D4C75-8AC3-44A8-9A73-7EC9CA0B4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F2058-523B-4A27-903B-C055B9BD4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9EB4C-2925-49A0-868F-1BB2DCD10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9ABED-3CD0-4150-A5C3-D802D74F3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3C69E-E7C7-40D1-AE99-DEF379259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9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ACCF-AC2E-4543-BC8C-559B5294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8A19C-EC89-4594-8B45-B5C111575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69CA7-B02D-487A-BC6C-E0C44D43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A497A-7C2C-4D2E-B337-4775DC10B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703AD-57A3-4B0B-B4C4-779E15786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9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61F7-4552-4539-9070-32DFA7B8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3B6A7-725A-4D45-9DE7-3D23563742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5AC67-13E8-40D5-A40C-94DD368D5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F5CCF-68EA-4E21-B96D-3D35B799D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9DA0E4-7185-4F8C-8FC2-C00DD3AA4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33A42-D8D3-4D2A-A121-DF433BB9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7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61A2C-B0B5-4A30-80D5-F8B9BBA85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A3699-3B83-434B-AE3F-68F925106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76DAA-A708-4019-8AC6-0E437F0EA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D7D6B-2624-46B5-A6E4-D983AEED17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5C3181-99BD-422E-88A3-7B4F9606E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1A6EA2-217B-4D1F-94F5-2DD4DF56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CC9BD5-DAC2-49E7-A2D6-B7D13CE3D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2A8529-FFDF-4164-8A32-D21DF289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0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C07BC-01DB-4FA9-9114-FC24E4A30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C84C49-14AE-4582-895C-560C5EB59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CABB1E-43FB-4C2D-918A-52018C26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70BDC9-535B-405E-8331-9E0F2A3B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0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5BF365-5AD5-4A06-AE39-DEB3E34D6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6A2967-2384-4FB3-A0A0-5B464C05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4CB33-DF5E-435C-A85F-DA528BCFF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74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F0A80-4E7B-4310-A37F-C7F4242DE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0811C-CF03-4393-8923-815CDE146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EBBDF5-A583-4DA0-9E2C-6ACFE7C6D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0107C-2B8C-4EE4-916A-C670EF905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D98C2-0180-488C-BA02-FBD0EB622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D8787-41C8-4852-94A2-68BA91E9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CBD2E-66F1-4F9A-B0B0-532713230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295979-39DF-4189-88C3-F064AD0DB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5E063-A9B1-47FB-A499-97BB2E2DF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47E3F-52DB-4E1F-A3BE-0DD296620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BE0E0-3D11-41C0-8207-18FC56270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B6A40F-2BF7-49A1-9D38-02DCD0CA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7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4660AE-9060-4CDA-B8B9-C6FE154EA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D573D-9815-48C4-94E8-25930CF48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7A6E6-1856-473C-9A7B-31DB9FA13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87E5B-A92E-4D27-9C97-684EE2A08307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5ED82-92B3-4197-91AB-A9562AC57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281617-8265-48A7-8F09-C85562F7B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5F9F6-1D08-43AE-8425-0741B7EE2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7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customXml" Target="../ink/ink6.xml"/><Relationship Id="rId18" Type="http://schemas.openxmlformats.org/officeDocument/2006/relationships/image" Target="../media/image23.png"/><Relationship Id="rId26" Type="http://schemas.openxmlformats.org/officeDocument/2006/relationships/image" Target="../media/image27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20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image" Target="../media/image1.jpg"/><Relationship Id="rId16" Type="http://schemas.openxmlformats.org/officeDocument/2006/relationships/image" Target="../media/image22.png"/><Relationship Id="rId20" Type="http://schemas.openxmlformats.org/officeDocument/2006/relationships/image" Target="../media/image24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customXml" Target="../ink/ink5.xml"/><Relationship Id="rId24" Type="http://schemas.openxmlformats.org/officeDocument/2006/relationships/image" Target="../media/image26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28.png"/><Relationship Id="rId10" Type="http://schemas.openxmlformats.org/officeDocument/2006/relationships/image" Target="../media/image19.png"/><Relationship Id="rId19" Type="http://schemas.openxmlformats.org/officeDocument/2006/relationships/customXml" Target="../ink/ink9.xml"/><Relationship Id="rId4" Type="http://schemas.openxmlformats.org/officeDocument/2006/relationships/image" Target="../media/image16.png"/><Relationship Id="rId9" Type="http://schemas.openxmlformats.org/officeDocument/2006/relationships/customXml" Target="../ink/ink4.xml"/><Relationship Id="rId14" Type="http://schemas.openxmlformats.org/officeDocument/2006/relationships/image" Target="../media/image21.png"/><Relationship Id="rId22" Type="http://schemas.openxmlformats.org/officeDocument/2006/relationships/image" Target="../media/image25.png"/><Relationship Id="rId27" Type="http://schemas.openxmlformats.org/officeDocument/2006/relationships/customXml" Target="../ink/ink13.xml"/><Relationship Id="rId30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0207C-E9F1-459D-B85A-9907D93400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Implementation Plan:  Women’s Lacrosse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Divisional Forma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452CAB-3040-48E9-BCCF-9EBFEAD8C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22" y="3602038"/>
            <a:ext cx="10034155" cy="1655762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Implementing Divisions in the WVSLA 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Women's’ Game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(Amending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WVSLA 2019 Rules, Appendices C &amp; D)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86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C181-EEF6-4C9F-8B12-ED05462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 of a 2-Division 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15E3-7659-4E45-9073-85F2E34A5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marR="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the most fair and equal play on the field within each division</a:t>
            </a:r>
          </a:p>
          <a:p>
            <a:pPr marL="514350" marR="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Foster the development of players through equal competition </a:t>
            </a:r>
          </a:p>
          <a:p>
            <a:pPr marL="514350" marR="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Encourage growth within WV through the elimination of competitive barriers to entry by new teams</a:t>
            </a:r>
          </a:p>
          <a:p>
            <a:pPr marL="514350" marR="0" indent="-5143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a mechanism for team in transition to move up or down a division to align with current skills, abilities, and experience</a:t>
            </a:r>
          </a:p>
        </p:txBody>
      </p:sp>
    </p:spTree>
    <p:extLst>
      <p:ext uri="{BB962C8B-B14F-4D97-AF65-F5344CB8AC3E}">
        <p14:creationId xmlns:p14="http://schemas.microsoft.com/office/powerpoint/2010/main" val="327539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C181-EEF6-4C9F-8B12-ED05462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Division Split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Breakdown</a:t>
            </a:r>
            <a:endParaRPr lang="en-US" sz="4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E77D948D-FFCE-4D10-8091-A31C44BDF6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98" y="1701079"/>
            <a:ext cx="6034847" cy="502524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DFBD13-6EB1-4198-A7B7-93CCBC24896E}"/>
              </a:ext>
            </a:extLst>
          </p:cNvPr>
          <p:cNvSpPr txBox="1"/>
          <p:nvPr/>
        </p:nvSpPr>
        <p:spPr>
          <a:xfrm>
            <a:off x="6909955" y="1690688"/>
            <a:ext cx="46031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Division 1: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(E) Fairmont Senior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(E) University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(E) Morgantown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(W) Buckhannon-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Upshire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(W) George Washington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(W) St. Albans HS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Division 2: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(E) Spring Mills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(W) Harrison County 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(E) Martinsburg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(W) Wheeling Park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(W) John Marshall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(E) Preston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(W) Capital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(E) Musselman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(E) Hedgesville HS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(E) Jefferson County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(W) Brooke HS (Provisional – 2023)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9DE8828-4992-49B7-BF08-4DF00528A8C0}"/>
              </a:ext>
            </a:extLst>
          </p:cNvPr>
          <p:cNvGrpSpPr/>
          <p:nvPr/>
        </p:nvGrpSpPr>
        <p:grpSpPr>
          <a:xfrm>
            <a:off x="446662" y="3906082"/>
            <a:ext cx="5944320" cy="85680"/>
            <a:chOff x="446662" y="3906082"/>
            <a:chExt cx="5944320" cy="8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35F984C4-6DA2-4B3A-9522-54FD75862F7B}"/>
                    </a:ext>
                  </a:extLst>
                </p14:cNvPr>
                <p14:cNvContentPartPr/>
                <p14:nvPr/>
              </p14:nvContentPartPr>
              <p14:xfrm>
                <a:off x="446662" y="3926962"/>
                <a:ext cx="310320" cy="324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35F984C4-6DA2-4B3A-9522-54FD75862F7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37662" y="3917962"/>
                  <a:ext cx="3279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C8DFE950-ADBC-4622-BB57-4BC8A607999C}"/>
                    </a:ext>
                  </a:extLst>
                </p14:cNvPr>
                <p14:cNvContentPartPr/>
                <p14:nvPr/>
              </p14:nvContentPartPr>
              <p14:xfrm>
                <a:off x="799462" y="3947842"/>
                <a:ext cx="372960" cy="111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C8DFE950-ADBC-4622-BB57-4BC8A607999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90462" y="3938842"/>
                  <a:ext cx="3906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A4D7BCD1-C041-429C-98C3-345745EEF0CA}"/>
                    </a:ext>
                  </a:extLst>
                </p14:cNvPr>
                <p14:cNvContentPartPr/>
                <p14:nvPr/>
              </p14:nvContentPartPr>
              <p14:xfrm>
                <a:off x="1277902" y="3937402"/>
                <a:ext cx="311400" cy="212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A4D7BCD1-C041-429C-98C3-345745EEF0C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268902" y="3928402"/>
                  <a:ext cx="32904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8135647-F032-4FA9-ACBA-37482A2E7A9F}"/>
                    </a:ext>
                  </a:extLst>
                </p14:cNvPr>
                <p14:cNvContentPartPr/>
                <p14:nvPr/>
              </p14:nvContentPartPr>
              <p14:xfrm>
                <a:off x="1662022" y="3906082"/>
                <a:ext cx="279720" cy="324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8135647-F032-4FA9-ACBA-37482A2E7A9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653010" y="3897082"/>
                  <a:ext cx="297383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2E66D0E3-EF27-4FFF-BF82-E605D0F3066B}"/>
                    </a:ext>
                  </a:extLst>
                </p14:cNvPr>
                <p14:cNvContentPartPr/>
                <p14:nvPr/>
              </p14:nvContentPartPr>
              <p14:xfrm>
                <a:off x="2025982" y="3948202"/>
                <a:ext cx="383400" cy="216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2E66D0E3-EF27-4FFF-BF82-E605D0F3066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016982" y="3939202"/>
                  <a:ext cx="40104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1F32672A-D9EA-4913-8C3C-0B5C31F36711}"/>
                    </a:ext>
                  </a:extLst>
                </p14:cNvPr>
                <p14:cNvContentPartPr/>
                <p14:nvPr/>
              </p14:nvContentPartPr>
              <p14:xfrm>
                <a:off x="2504062" y="3927682"/>
                <a:ext cx="310680" cy="111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1F32672A-D9EA-4913-8C3C-0B5C31F3671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495072" y="3918682"/>
                  <a:ext cx="3283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D046FC4-1FD8-451A-B3A8-5050EC790D9A}"/>
                    </a:ext>
                  </a:extLst>
                </p14:cNvPr>
                <p14:cNvContentPartPr/>
                <p14:nvPr/>
              </p14:nvContentPartPr>
              <p14:xfrm>
                <a:off x="2971342" y="3979522"/>
                <a:ext cx="300600" cy="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D046FC4-1FD8-451A-B3A8-5050EC790D9A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962342" y="3970522"/>
                  <a:ext cx="3182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0977252-5200-4E31-829D-E68F2F40C2D1}"/>
                    </a:ext>
                  </a:extLst>
                </p14:cNvPr>
                <p14:cNvContentPartPr/>
                <p14:nvPr/>
              </p14:nvContentPartPr>
              <p14:xfrm>
                <a:off x="3324862" y="3947482"/>
                <a:ext cx="414720" cy="230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0977252-5200-4E31-829D-E68F2F40C2D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315862" y="3938339"/>
                  <a:ext cx="432360" cy="4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3151E4F-1B7C-4B70-9C08-DCA2BFEB3D54}"/>
                    </a:ext>
                  </a:extLst>
                </p14:cNvPr>
                <p14:cNvContentPartPr/>
                <p14:nvPr/>
              </p14:nvContentPartPr>
              <p14:xfrm>
                <a:off x="3802582" y="3948202"/>
                <a:ext cx="519120" cy="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3151E4F-1B7C-4B70-9C08-DCA2BFEB3D5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793582" y="3939202"/>
                  <a:ext cx="5367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6E33177-1E38-49EF-92E8-832BC8A3BCE1}"/>
                    </a:ext>
                  </a:extLst>
                </p14:cNvPr>
                <p14:cNvContentPartPr/>
                <p14:nvPr/>
              </p14:nvContentPartPr>
              <p14:xfrm>
                <a:off x="4436902" y="3948202"/>
                <a:ext cx="498240" cy="3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6E33177-1E38-49EF-92E8-832BC8A3BCE1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427902" y="3939202"/>
                  <a:ext cx="5158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D0FC5030-AFBE-4262-8491-B1050AADD063}"/>
                    </a:ext>
                  </a:extLst>
                </p14:cNvPr>
                <p14:cNvContentPartPr/>
                <p14:nvPr/>
              </p14:nvContentPartPr>
              <p14:xfrm>
                <a:off x="5060062" y="3948202"/>
                <a:ext cx="362880" cy="3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D0FC5030-AFBE-4262-8491-B1050AADD06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051053" y="3939202"/>
                  <a:ext cx="380538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E633DFA-5D02-4774-B65C-37E4FDF4ACBD}"/>
                    </a:ext>
                  </a:extLst>
                </p14:cNvPr>
                <p14:cNvContentPartPr/>
                <p14:nvPr/>
              </p14:nvContentPartPr>
              <p14:xfrm>
                <a:off x="5485942" y="3926602"/>
                <a:ext cx="383760" cy="115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E633DFA-5D02-4774-B65C-37E4FDF4ACB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476942" y="3917602"/>
                  <a:ext cx="4014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CDEF563-EB5C-4582-9A4E-F054C7BF9672}"/>
                    </a:ext>
                  </a:extLst>
                </p14:cNvPr>
                <p14:cNvContentPartPr/>
                <p14:nvPr/>
              </p14:nvContentPartPr>
              <p14:xfrm>
                <a:off x="6015862" y="3937762"/>
                <a:ext cx="375120" cy="540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CDEF563-EB5C-4582-9A4E-F054C7BF9672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006862" y="3928702"/>
                  <a:ext cx="392760" cy="71758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5847511D-B27E-4366-9534-E8D5563C5577}"/>
                  </a:ext>
                </a:extLst>
              </p14:cNvPr>
              <p14:cNvContentPartPr/>
              <p14:nvPr/>
            </p14:nvContentPartPr>
            <p14:xfrm>
              <a:off x="1070182" y="145162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5847511D-B27E-4366-9534-E8D5563C5577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061182" y="13616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0277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C181-EEF6-4C9F-8B12-ED05462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Implementation – 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15E3-7659-4E45-9073-85F2E34A5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Division is a single “group” without geographic regions.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MUST be at least 6 teams in a division at all times. 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we cannot get 6 teams in a division at any point in time then we need to look at a different system.  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Barring extenuating circumstances, if a team wins Division 2 two (2) years in a row it MUST move up, and if a team finishes last in Division 1 two (2) years in a row it MUST move down.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Players selected for the East/West All-Star game will play on teams in alignment with the regions in effect for the 2022 season, until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 unless those regions are re-evaluated.  Brooke is in the West.  Hedgesville &amp; Jefferson are in the East.</a:t>
            </a:r>
            <a:endParaRPr lang="en-US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8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C181-EEF6-4C9F-8B12-ED05462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Implementation – Regular Season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15E3-7659-4E45-9073-85F2E34A5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Minimum games: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both Division 1 &amp;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Division 2, all teams play a minimum of eight (8) games against Division opponents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team must play at least two (2) games against opponents from the opposite Division to qualify for post-season (playoffs, awards)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Teams may play any single opponent no more than twice in the regular season in the calculation for playoff eligibility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Out-of-division contests only serve as tiebreaker criteria in the standings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are no limits on total games, either within or across divisions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ames beyond the minimum do count for playoff standings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In-Division games are used to calculate win percentage for rankings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Barring extenuating circumstances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WVSLA forfeit disqualifies a team from 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participating in the playoffs</a:t>
            </a:r>
          </a:p>
        </p:txBody>
      </p:sp>
    </p:spTree>
    <p:extLst>
      <p:ext uri="{BB962C8B-B14F-4D97-AF65-F5344CB8AC3E}">
        <p14:creationId xmlns:p14="http://schemas.microsoft.com/office/powerpoint/2010/main" val="333154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C181-EEF6-4C9F-8B12-ED05462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Implementation - Playoffs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15E3-7659-4E45-9073-85F2E34A5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 (8) teams make the playoffs based on 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regular season win percentages of Divisional contests.  Cross-Divisional rankings only serve as tiebreakers.  Out of state contests do not count towards win percentage.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bracket is a standard 8-team bracket. 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there are less than 8 teams in a division, first-round “Byes” are extended to the top seed(s).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higher-seeded team hosts or selects venues, except by mutual agreement.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 time and game date should be worked out by mutual agreement, with consideration given to travel distances for the visiting teams.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Must be at least 2 days in between playoff games, except by mutual agreement.  (Example: teams play Monday, winner wouldn't be able to play again until Thursday)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a qualifying team withdraws from playoff contention, the next team in the standings moves up.  (Note: Team #9 should remain ready to play @ Team 1)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10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C181-EEF6-4C9F-8B12-ED05462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Implementation (Future)</a:t>
            </a:r>
            <a:endParaRPr lang="en-US" sz="4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315E3-7659-4E45-9073-85F2E34A5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year, a team can apply/appeal for a change in division if they feel that it is warranted.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teams will enter in Division 2 unless there is a justification (approved by the Board) to enter in Division 1.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Realignment may occur: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the addition of multiple new teams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there is a competitive imbalance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instances of a competitive imbalance, the WVSLA Board may recommend realignment of individual teams.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998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C181-EEF6-4C9F-8B12-ED05462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Reference – Travel Distance Chart</a:t>
            </a:r>
            <a:endParaRPr lang="en-US" sz="4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D787FEE-6CD8-434D-9562-56AAE2EFB7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210374"/>
              </p:ext>
            </p:extLst>
          </p:nvPr>
        </p:nvGraphicFramePr>
        <p:xfrm>
          <a:off x="98714" y="1865388"/>
          <a:ext cx="11994571" cy="4231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Worksheet" r:id="rId3" imgW="11277849" imgH="3977640" progId="Excel.Sheet.12">
                  <p:embed/>
                </p:oleObj>
              </mc:Choice>
              <mc:Fallback>
                <p:oleObj name="Worksheet" r:id="rId3" imgW="11277849" imgH="39776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714" y="1865388"/>
                        <a:ext cx="11994571" cy="42311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5950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20497</TotalTime>
  <Words>738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Worksheet</vt:lpstr>
      <vt:lpstr>Implementation Plan:  Women’s Lacrosse  Divisional Forma</vt:lpstr>
      <vt:lpstr>Objectives of a 2-Division Alignment</vt:lpstr>
      <vt:lpstr>Division Split Breakdown</vt:lpstr>
      <vt:lpstr>Implementation – Base</vt:lpstr>
      <vt:lpstr>Implementation – Regular Season</vt:lpstr>
      <vt:lpstr>Implementation - Playoffs</vt:lpstr>
      <vt:lpstr>Implementation (Future)</vt:lpstr>
      <vt:lpstr>Reference – Travel Distance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to Amend WVSLA Rule Governing Women’s Lacrosse</dc:title>
  <dc:creator>Henry, Patrick G.</dc:creator>
  <cp:lastModifiedBy>Henry, Patrick</cp:lastModifiedBy>
  <cp:revision>24</cp:revision>
  <dcterms:created xsi:type="dcterms:W3CDTF">2022-01-19T01:41:14Z</dcterms:created>
  <dcterms:modified xsi:type="dcterms:W3CDTF">2022-10-17T20:32:44Z</dcterms:modified>
</cp:coreProperties>
</file>